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31"/>
  </p:notesMasterIdLst>
  <p:sldIdLst>
    <p:sldId id="256" r:id="rId2"/>
    <p:sldId id="258" r:id="rId3"/>
    <p:sldId id="287" r:id="rId4"/>
    <p:sldId id="275" r:id="rId5"/>
    <p:sldId id="276" r:id="rId6"/>
    <p:sldId id="291" r:id="rId7"/>
    <p:sldId id="278" r:id="rId8"/>
    <p:sldId id="280" r:id="rId9"/>
    <p:sldId id="281" r:id="rId10"/>
    <p:sldId id="293" r:id="rId11"/>
    <p:sldId id="294" r:id="rId12"/>
    <p:sldId id="285" r:id="rId13"/>
    <p:sldId id="283" r:id="rId14"/>
    <p:sldId id="295" r:id="rId15"/>
    <p:sldId id="286" r:id="rId16"/>
    <p:sldId id="296" r:id="rId17"/>
    <p:sldId id="297" r:id="rId18"/>
    <p:sldId id="298" r:id="rId19"/>
    <p:sldId id="300" r:id="rId20"/>
    <p:sldId id="299" r:id="rId21"/>
    <p:sldId id="292" r:id="rId22"/>
    <p:sldId id="301" r:id="rId23"/>
    <p:sldId id="302" r:id="rId24"/>
    <p:sldId id="303" r:id="rId25"/>
    <p:sldId id="304" r:id="rId26"/>
    <p:sldId id="305" r:id="rId27"/>
    <p:sldId id="289" r:id="rId28"/>
    <p:sldId id="290" r:id="rId29"/>
    <p:sldId id="274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C181"/>
    <a:srgbClr val="C4594D"/>
    <a:srgbClr val="E8F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8378C3-5C4E-CC4A-A377-D16FB33E82B2}" v="2" dt="2025-02-27T10:18:51.9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11"/>
    <p:restoredTop sz="95390"/>
  </p:normalViewPr>
  <p:slideViewPr>
    <p:cSldViewPr snapToGrid="0">
      <p:cViewPr varScale="1">
        <p:scale>
          <a:sx n="117" d="100"/>
          <a:sy n="117" d="100"/>
        </p:scale>
        <p:origin x="680" y="168"/>
      </p:cViewPr>
      <p:guideLst/>
    </p:cSldViewPr>
  </p:slideViewPr>
  <p:outlineViewPr>
    <p:cViewPr>
      <p:scale>
        <a:sx n="33" d="100"/>
        <a:sy n="33" d="100"/>
      </p:scale>
      <p:origin x="0" y="-332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ar Choudhry" userId="7e802f98-9170-4306-b59f-36dfa75ece39" providerId="ADAL" clId="{818378C3-5C4E-CC4A-A377-D16FB33E82B2}"/>
    <pc:docChg chg="modSld sldOrd">
      <pc:chgData name="Omar Choudhry" userId="7e802f98-9170-4306-b59f-36dfa75ece39" providerId="ADAL" clId="{818378C3-5C4E-CC4A-A377-D16FB33E82B2}" dt="2025-02-27T10:19:02.701" v="81" actId="20577"/>
      <pc:docMkLst>
        <pc:docMk/>
      </pc:docMkLst>
      <pc:sldChg chg="modSp mod">
        <pc:chgData name="Omar Choudhry" userId="7e802f98-9170-4306-b59f-36dfa75ece39" providerId="ADAL" clId="{818378C3-5C4E-CC4A-A377-D16FB33E82B2}" dt="2025-02-24T09:48:53.063" v="63" actId="20577"/>
        <pc:sldMkLst>
          <pc:docMk/>
          <pc:sldMk cId="1339862571" sldId="256"/>
        </pc:sldMkLst>
        <pc:spChg chg="mod">
          <ac:chgData name="Omar Choudhry" userId="7e802f98-9170-4306-b59f-36dfa75ece39" providerId="ADAL" clId="{818378C3-5C4E-CC4A-A377-D16FB33E82B2}" dt="2025-02-24T09:48:53.063" v="63" actId="20577"/>
          <ac:spMkLst>
            <pc:docMk/>
            <pc:sldMk cId="1339862571" sldId="256"/>
            <ac:spMk id="2" creationId="{8585DA62-143A-7FD7-8C3F-25DABCBEBB06}"/>
          </ac:spMkLst>
        </pc:spChg>
      </pc:sldChg>
      <pc:sldChg chg="modSp mod">
        <pc:chgData name="Omar Choudhry" userId="7e802f98-9170-4306-b59f-36dfa75ece39" providerId="ADAL" clId="{818378C3-5C4E-CC4A-A377-D16FB33E82B2}" dt="2025-02-27T09:47:28.393" v="64"/>
        <pc:sldMkLst>
          <pc:docMk/>
          <pc:sldMk cId="1312462714" sldId="274"/>
        </pc:sldMkLst>
        <pc:spChg chg="mod">
          <ac:chgData name="Omar Choudhry" userId="7e802f98-9170-4306-b59f-36dfa75ece39" providerId="ADAL" clId="{818378C3-5C4E-CC4A-A377-D16FB33E82B2}" dt="2025-02-24T09:46:07.931" v="52" actId="1076"/>
          <ac:spMkLst>
            <pc:docMk/>
            <pc:sldMk cId="1312462714" sldId="274"/>
            <ac:spMk id="2" creationId="{29FEE944-D84B-F61B-8631-E21A4B134601}"/>
          </ac:spMkLst>
        </pc:spChg>
        <pc:spChg chg="mod">
          <ac:chgData name="Omar Choudhry" userId="7e802f98-9170-4306-b59f-36dfa75ece39" providerId="ADAL" clId="{818378C3-5C4E-CC4A-A377-D16FB33E82B2}" dt="2025-02-27T09:47:28.393" v="64"/>
          <ac:spMkLst>
            <pc:docMk/>
            <pc:sldMk cId="1312462714" sldId="274"/>
            <ac:spMk id="9" creationId="{9FFEED51-C5F6-73DB-3318-53E45C709F25}"/>
          </ac:spMkLst>
        </pc:spChg>
        <pc:spChg chg="mod">
          <ac:chgData name="Omar Choudhry" userId="7e802f98-9170-4306-b59f-36dfa75ece39" providerId="ADAL" clId="{818378C3-5C4E-CC4A-A377-D16FB33E82B2}" dt="2025-02-24T09:46:00.798" v="51" actId="1076"/>
          <ac:spMkLst>
            <pc:docMk/>
            <pc:sldMk cId="1312462714" sldId="274"/>
            <ac:spMk id="13" creationId="{5749178D-C8C7-ED90-C84A-15C5E352B662}"/>
          </ac:spMkLst>
        </pc:spChg>
        <pc:picChg chg="mod">
          <ac:chgData name="Omar Choudhry" userId="7e802f98-9170-4306-b59f-36dfa75ece39" providerId="ADAL" clId="{818378C3-5C4E-CC4A-A377-D16FB33E82B2}" dt="2025-02-24T09:46:11.038" v="53" actId="1076"/>
          <ac:picMkLst>
            <pc:docMk/>
            <pc:sldMk cId="1312462714" sldId="274"/>
            <ac:picMk id="3" creationId="{C107F3D4-FC07-D20D-26D8-0252C66FFCCC}"/>
          </ac:picMkLst>
        </pc:picChg>
        <pc:picChg chg="mod">
          <ac:chgData name="Omar Choudhry" userId="7e802f98-9170-4306-b59f-36dfa75ece39" providerId="ADAL" clId="{818378C3-5C4E-CC4A-A377-D16FB33E82B2}" dt="2025-02-24T09:46:00.798" v="51" actId="1076"/>
          <ac:picMkLst>
            <pc:docMk/>
            <pc:sldMk cId="1312462714" sldId="274"/>
            <ac:picMk id="10" creationId="{3F79E01A-6BF7-C68C-81D4-990AC5655DA0}"/>
          </ac:picMkLst>
        </pc:picChg>
      </pc:sldChg>
      <pc:sldChg chg="ord">
        <pc:chgData name="Omar Choudhry" userId="7e802f98-9170-4306-b59f-36dfa75ece39" providerId="ADAL" clId="{818378C3-5C4E-CC4A-A377-D16FB33E82B2}" dt="2025-02-24T09:41:34.249" v="22" actId="20578"/>
        <pc:sldMkLst>
          <pc:docMk/>
          <pc:sldMk cId="1715985200" sldId="285"/>
        </pc:sldMkLst>
      </pc:sldChg>
      <pc:sldChg chg="mod modShow">
        <pc:chgData name="Omar Choudhry" userId="7e802f98-9170-4306-b59f-36dfa75ece39" providerId="ADAL" clId="{818378C3-5C4E-CC4A-A377-D16FB33E82B2}" dt="2025-02-24T09:42:55.984" v="27" actId="729"/>
        <pc:sldMkLst>
          <pc:docMk/>
          <pc:sldMk cId="1807731425" sldId="286"/>
        </pc:sldMkLst>
      </pc:sldChg>
      <pc:sldChg chg="modSp mod">
        <pc:chgData name="Omar Choudhry" userId="7e802f98-9170-4306-b59f-36dfa75ece39" providerId="ADAL" clId="{818378C3-5C4E-CC4A-A377-D16FB33E82B2}" dt="2025-02-27T10:19:02.701" v="81" actId="20577"/>
        <pc:sldMkLst>
          <pc:docMk/>
          <pc:sldMk cId="3180119191" sldId="292"/>
        </pc:sldMkLst>
        <pc:spChg chg="mod">
          <ac:chgData name="Omar Choudhry" userId="7e802f98-9170-4306-b59f-36dfa75ece39" providerId="ADAL" clId="{818378C3-5C4E-CC4A-A377-D16FB33E82B2}" dt="2025-02-27T10:19:02.701" v="81" actId="20577"/>
          <ac:spMkLst>
            <pc:docMk/>
            <pc:sldMk cId="3180119191" sldId="292"/>
            <ac:spMk id="3" creationId="{5BA7B33D-551A-F7FB-A0B7-A0CC1854DA74}"/>
          </ac:spMkLst>
        </pc:spChg>
      </pc:sldChg>
      <pc:sldChg chg="ord">
        <pc:chgData name="Omar Choudhry" userId="7e802f98-9170-4306-b59f-36dfa75ece39" providerId="ADAL" clId="{818378C3-5C4E-CC4A-A377-D16FB33E82B2}" dt="2025-02-24T09:42:56.506" v="28" actId="20578"/>
        <pc:sldMkLst>
          <pc:docMk/>
          <pc:sldMk cId="3567544367" sldId="295"/>
        </pc:sldMkLst>
      </pc:sldChg>
      <pc:sldChg chg="modSp mod modShow">
        <pc:chgData name="Omar Choudhry" userId="7e802f98-9170-4306-b59f-36dfa75ece39" providerId="ADAL" clId="{818378C3-5C4E-CC4A-A377-D16FB33E82B2}" dt="2025-02-24T09:43:00.309" v="29" actId="729"/>
        <pc:sldMkLst>
          <pc:docMk/>
          <pc:sldMk cId="3962496188" sldId="296"/>
        </pc:sldMkLst>
        <pc:spChg chg="mod">
          <ac:chgData name="Omar Choudhry" userId="7e802f98-9170-4306-b59f-36dfa75ece39" providerId="ADAL" clId="{818378C3-5C4E-CC4A-A377-D16FB33E82B2}" dt="2025-02-24T09:42:39.957" v="26" actId="1076"/>
          <ac:spMkLst>
            <pc:docMk/>
            <pc:sldMk cId="3962496188" sldId="296"/>
            <ac:spMk id="3" creationId="{C30E7201-D429-B002-9A39-E874FA5961FA}"/>
          </ac:spMkLst>
        </pc:spChg>
        <pc:spChg chg="mod">
          <ac:chgData name="Omar Choudhry" userId="7e802f98-9170-4306-b59f-36dfa75ece39" providerId="ADAL" clId="{818378C3-5C4E-CC4A-A377-D16FB33E82B2}" dt="2025-02-24T09:42:34.297" v="25" actId="1076"/>
          <ac:spMkLst>
            <pc:docMk/>
            <pc:sldMk cId="3962496188" sldId="296"/>
            <ac:spMk id="5" creationId="{DB93C6A7-88B0-B7D4-B211-00B098729F3E}"/>
          </ac:spMkLst>
        </pc:spChg>
        <pc:spChg chg="mod">
          <ac:chgData name="Omar Choudhry" userId="7e802f98-9170-4306-b59f-36dfa75ece39" providerId="ADAL" clId="{818378C3-5C4E-CC4A-A377-D16FB33E82B2}" dt="2025-02-24T09:42:31.578" v="24" actId="1076"/>
          <ac:spMkLst>
            <pc:docMk/>
            <pc:sldMk cId="3962496188" sldId="296"/>
            <ac:spMk id="6" creationId="{97EBCC8C-05A5-59E8-4E7E-A85624D5F609}"/>
          </ac:spMkLst>
        </pc:spChg>
      </pc:sldChg>
      <pc:sldChg chg="mod modShow">
        <pc:chgData name="Omar Choudhry" userId="7e802f98-9170-4306-b59f-36dfa75ece39" providerId="ADAL" clId="{818378C3-5C4E-CC4A-A377-D16FB33E82B2}" dt="2025-02-24T09:44:04.563" v="30" actId="729"/>
        <pc:sldMkLst>
          <pc:docMk/>
          <pc:sldMk cId="1712044046" sldId="301"/>
        </pc:sldMkLst>
      </pc:sldChg>
      <pc:sldChg chg="mod modShow">
        <pc:chgData name="Omar Choudhry" userId="7e802f98-9170-4306-b59f-36dfa75ece39" providerId="ADAL" clId="{818378C3-5C4E-CC4A-A377-D16FB33E82B2}" dt="2025-02-24T09:44:04.563" v="30" actId="729"/>
        <pc:sldMkLst>
          <pc:docMk/>
          <pc:sldMk cId="1858668783" sldId="302"/>
        </pc:sldMkLst>
      </pc:sldChg>
      <pc:sldChg chg="mod modShow">
        <pc:chgData name="Omar Choudhry" userId="7e802f98-9170-4306-b59f-36dfa75ece39" providerId="ADAL" clId="{818378C3-5C4E-CC4A-A377-D16FB33E82B2}" dt="2025-02-24T09:44:04.563" v="30" actId="729"/>
        <pc:sldMkLst>
          <pc:docMk/>
          <pc:sldMk cId="1985155631" sldId="303"/>
        </pc:sldMkLst>
      </pc:sldChg>
      <pc:sldChg chg="mod modShow">
        <pc:chgData name="Omar Choudhry" userId="7e802f98-9170-4306-b59f-36dfa75ece39" providerId="ADAL" clId="{818378C3-5C4E-CC4A-A377-D16FB33E82B2}" dt="2025-02-24T09:44:04.563" v="30" actId="729"/>
        <pc:sldMkLst>
          <pc:docMk/>
          <pc:sldMk cId="2368193174" sldId="304"/>
        </pc:sldMkLst>
      </pc:sldChg>
      <pc:sldChg chg="mod modShow">
        <pc:chgData name="Omar Choudhry" userId="7e802f98-9170-4306-b59f-36dfa75ece39" providerId="ADAL" clId="{818378C3-5C4E-CC4A-A377-D16FB33E82B2}" dt="2025-02-24T09:44:04.563" v="30" actId="729"/>
        <pc:sldMkLst>
          <pc:docMk/>
          <pc:sldMk cId="1588503642" sldId="305"/>
        </pc:sldMkLst>
      </pc:sldChg>
    </pc:docChg>
  </pc:docChgLst>
  <pc:docChgLst>
    <pc:chgData name="Omar Choudhry" userId="7e802f98-9170-4306-b59f-36dfa75ece39" providerId="ADAL" clId="{726E3BA6-F2E8-6042-B165-AD994E6CD5BB}"/>
    <pc:docChg chg="modSld">
      <pc:chgData name="Omar Choudhry" userId="7e802f98-9170-4306-b59f-36dfa75ece39" providerId="ADAL" clId="{726E3BA6-F2E8-6042-B165-AD994E6CD5BB}" dt="2025-02-17T08:43:06.901" v="0"/>
      <pc:docMkLst>
        <pc:docMk/>
      </pc:docMkLst>
      <pc:sldChg chg="modSp">
        <pc:chgData name="Omar Choudhry" userId="7e802f98-9170-4306-b59f-36dfa75ece39" providerId="ADAL" clId="{726E3BA6-F2E8-6042-B165-AD994E6CD5BB}" dt="2025-02-17T08:43:06.901" v="0"/>
        <pc:sldMkLst>
          <pc:docMk/>
          <pc:sldMk cId="1339862571" sldId="256"/>
        </pc:sldMkLst>
        <pc:picChg chg="mod">
          <ac:chgData name="Omar Choudhry" userId="7e802f98-9170-4306-b59f-36dfa75ece39" providerId="ADAL" clId="{726E3BA6-F2E8-6042-B165-AD994E6CD5BB}" dt="2025-02-17T08:43:06.901" v="0"/>
          <ac:picMkLst>
            <pc:docMk/>
            <pc:sldMk cId="1339862571" sldId="256"/>
            <ac:picMk id="17" creationId="{4900FFCA-5684-73F8-AD25-55DF66C34FE7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24.jpeg>
</file>

<file path=ppt/media/image25.png>
</file>

<file path=ppt/media/image26.jpe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5CE0B-9EB1-714B-9DAB-8A72ADC53746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8F5E3-AD3A-6E42-B42F-3E0E3B47D4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51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422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4C8E6-A9B0-2E10-CC7C-09BB766ED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ADB56C-1F26-A67F-EF3A-A8909426FA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0212ED-2ABC-90E8-1ACC-6019A5B0CF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930980-B372-B314-C5DA-7F2FF5FB67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3754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B4F70-6828-0D88-7E50-E4A5BDD9DD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0EDBB2-4B30-64D3-06EF-7D440BCB16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AB53D0-EB4B-0D98-0E9D-C636800BF6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B2C901-87B6-9102-F0EB-8F6D8967DC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1488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ABD2B2-37D7-9F47-DE17-A8FFE5A28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550E70-1935-5337-39D9-7664C9CE7E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8710C4-F3AE-0BFA-B378-0A8A9A8051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0CAEB8-B5ED-6DDA-252D-7EEF5127A5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414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F22B5-491C-19CA-2F07-DF6BD527BC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0DED22-92CB-E2F5-C42A-1A36638187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652D88-058D-C1B0-FF61-058C88DFA7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482E33-36B0-2ACC-5CB3-768A301219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4505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19316E-C91C-BCBB-3949-3FA718B80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860791-B6E4-3847-C265-28AA3A7023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AF8436-E8EA-C97A-E286-1D1328ACB8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6E8171-9232-5FB4-157F-2DF846CF69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01665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3A1057-3598-3B03-B489-3108FC3738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198AE6-80A7-01E4-DFDE-B78F03BD08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D42965-BF10-D2F3-555E-64F5C76801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02D02-D7D3-6BE8-5E70-7F08556028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3624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2A8ACB-CEA5-1BEF-8E28-B26C05D44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62FE23-ACE5-3F8F-C8F0-F9B3FACA52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C88D4A-A68E-8867-5DA5-65EE1BEC91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89037B-40FE-2675-4C78-0D026E6477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1045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24AEFA-AF72-B2D3-DFD0-EB56BEC72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01CAA8-0D57-2269-29DC-61FB22ED7E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76450C-2D93-256F-E7D1-D5D3AB01E9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9C9DC-674F-B038-A8DE-D07343A8A5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9940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09DC8-E6D8-C5ED-48B8-367A4F5802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DF68D0-C82F-9905-8588-4C0E947CD8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51CCCE-56EA-5B78-455B-AD9F82C9A4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55E149-A785-34F1-FB99-AD6EDD9853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5572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C760E0-9348-F63C-9C2B-54FA73E3BC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876C45-CA89-31A2-16B1-50D884F144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3FB6E7-3B40-EC06-0A7C-AF5BAEE182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50EF5-3ECF-13FB-5E7A-5146463A5F4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9950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AAF022-A550-DFEE-C67E-6DF2E2799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9201D1-20F4-350D-EB5D-A49C40CB84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B7C612-6F98-92F0-2F46-88C65C0CB8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9C5FC4-F824-1F39-C83A-935500AD7C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11008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520B0-E128-22E6-E699-C68488A8E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D095F5-3B9C-FFD9-2BB5-13AB3FE6EF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D8FDD3-3F26-9DF1-8D59-8B326164BC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DC9126-EA61-3982-8CAA-04A50A593E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93533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96125-C033-9295-31A0-EDB4410257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D6BAD3-4BEB-429B-3543-C1EC1FC70B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2AAB93-8CAC-3C14-39B5-2D9023D1A0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BD5B09-8315-FD8D-8764-215064A5E7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25716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47FD3A-0708-E356-969D-7A0809845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EA3D04-44B3-1261-ED4B-8DA222EC3E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E12A33-9026-D6FA-4F09-9786C2CAA8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13FB8-999A-8F39-4BF8-AE85A71262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5674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4B7A9A-498F-0A5F-FEA3-BFC818C06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6F914E-3EFA-6DD8-9096-51CE017DE6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1A4C35-BD2D-99C7-6200-B4001A8BD2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6B59-9DBB-5015-28D7-E694F0EB63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67916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94FB13-6F7E-0D20-4407-115E8D8CE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7C1098-3DE1-B5E0-2543-35A2C53F86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6A5EB0-7596-0358-CF5A-F106EC576F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5693BE-0673-A42F-53CD-3E49E6789F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8879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8271A-3468-69F7-6650-22D45AF7A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F9077F-0652-AE5D-DA72-F0E947D116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5B8F47-8B87-E651-3CAB-485075CC03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1A674-49FC-968F-DFCB-EC3751527F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6054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C9577-8395-338E-7EAF-2C7A90427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823983-2D46-3089-C289-2F07E30B76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D10BEF-FC1B-942D-D145-458D50EDF2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05094-3096-BC53-BE44-47A33F1A9A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502489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374CB-B20A-9A72-5C86-26C420CFA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C78E45-706E-016A-0F2E-D01BF7AF28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105086-DCCD-0B14-8B6E-0B14C0B57D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C72253-42A6-7066-BAEC-A9DD33923F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96963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E76F3-DE06-E3A8-CA57-037606D44E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AFB637-2CBA-E0AA-0FC3-70B7DD5B52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74CBB9-40F1-3324-B6EE-9D3BD50C9E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654375-2F19-82C0-2D66-DA1982DBD7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6222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4210A-5FC4-09B4-62B1-DF82749B7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18D2AE-3A55-1F4C-BB82-3C42EED5A3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803D9B-B019-A91D-194E-83DE90EDF3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C9EAD-DA6B-FC50-7FBF-93B4032C03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90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E11D8D-3B9B-23CE-58DD-C0C0B7B2C1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862A19-D60D-5F7C-96A3-1698667724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565F07-4B8A-19F8-15F2-7E86FE2359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31495F-CE13-C28F-07AE-8138BA7B6F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50313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8E969-447C-79DA-2562-8675612DE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FC2A47-5F90-3F6C-5363-57EB8A50DD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7BFCD3-8B86-F659-5C04-9EA09B90FD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0136DC-5F3D-23D5-3AEF-8C4BBA5F6F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8085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2EBCB4-F425-A8E0-78D1-9B6360EB2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D4A53A-D6E5-C031-0679-3245C68D43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E187BF-F9A9-7244-C432-8C480CE980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0A06A3-F30D-AA60-22B8-ACB403A36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4479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FE391-88A3-CBEC-0C4A-EA0D77FED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CE37D0-1431-65E3-08D4-B82E21860C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3B87BB5-DC54-581C-758A-59AA3F60D3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E4F51E-69A9-769F-27C5-1E018774C8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4036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5DAB44-0268-9324-CFC4-EF0EA74C3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013A1B-1488-215C-34FB-1C4E54F136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4D0D89-4C7E-403D-AF4E-6E639FAE5F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A21A9A-0282-56C7-1DF0-82E12251CD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356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EE44A9-56CF-597E-ABA1-43935FA17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BA9902-2177-DA12-87B3-80D21EFBF9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829F67-10F5-170E-7B07-24A15D19FE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81D9F-EA27-750C-66A3-C0C5826658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3771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1E83C-8910-41F7-9674-20F2E0CFC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E19808-9EF3-844B-5AB0-CC67FF6485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D1C50F-0AA9-EADC-CA7B-AB38B2B54C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1B8B97-13FA-C6CD-3035-A3DE7B4A12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410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27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619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8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492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9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2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3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76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17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0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2/27/25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25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s://colab.research.google.com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mariosc/aisoc-workshops" TargetMode="External"/><Relationship Id="rId5" Type="http://schemas.openxmlformats.org/officeDocument/2006/relationships/hyperlink" Target="https://playground.tensorflow.org/" TargetMode="Externa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4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jpe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jpeg"/><Relationship Id="rId5" Type="http://schemas.openxmlformats.org/officeDocument/2006/relationships/image" Target="../media/image28.jpe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4.png"/><Relationship Id="rId7" Type="http://schemas.openxmlformats.org/officeDocument/2006/relationships/hyperlink" Target="mailto:O.Choudhry@leeds.ac.uk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hyperlink" Target="https://forms.gle/gUpQ51utjH3D9WtSA" TargetMode="External"/><Relationship Id="rId4" Type="http://schemas.openxmlformats.org/officeDocument/2006/relationships/hyperlink" Target="http://www.github.com/omariosc/aisoc-workshops" TargetMode="Externa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472B768-D6CA-45E8-B749-DE0F9D483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00FFCA-5684-73F8-AD25-55DF66C34FE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625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-2"/>
            <a:ext cx="12191999" cy="4360983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61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5DA62-143A-7FD7-8C3F-25DABCBEB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2724" y="952500"/>
            <a:ext cx="6871574" cy="2232131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AI Workshop 3:</a:t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>
                <a:solidFill>
                  <a:srgbClr val="FFFFFF"/>
                </a:solidFill>
              </a:rPr>
              <a:t>Neural Networks (Online)</a:t>
            </a:r>
            <a:br>
              <a:rPr lang="en-GB">
                <a:solidFill>
                  <a:srgbClr val="FFFFFF"/>
                </a:solidFill>
              </a:rPr>
            </a:br>
            <a:br>
              <a:rPr lang="en-GB" dirty="0">
                <a:solidFill>
                  <a:srgbClr val="FFFFFF"/>
                </a:solidFill>
              </a:rPr>
            </a:br>
            <a:r>
              <a:rPr lang="en-GB" sz="2500" dirty="0">
                <a:solidFill>
                  <a:srgbClr val="FFFFFF"/>
                </a:solidFill>
              </a:rPr>
              <a:t>Saturday 1</a:t>
            </a:r>
            <a:r>
              <a:rPr lang="en-GB" sz="2500" baseline="30000" dirty="0">
                <a:solidFill>
                  <a:srgbClr val="FFFFFF"/>
                </a:solidFill>
              </a:rPr>
              <a:t>st</a:t>
            </a:r>
            <a:r>
              <a:rPr lang="en-GB" sz="2500" dirty="0">
                <a:solidFill>
                  <a:srgbClr val="FFFFFF"/>
                </a:solidFill>
              </a:rPr>
              <a:t> March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B24ED-8FCD-410B-4241-1B0214453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048" y="952500"/>
            <a:ext cx="3515652" cy="2181681"/>
          </a:xfrm>
        </p:spPr>
        <p:txBody>
          <a:bodyPr anchor="t"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Omar Choudhry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The logo | Communications and Engagement">
            <a:extLst>
              <a:ext uri="{FF2B5EF4-FFF2-40B4-BE49-F238E27FC236}">
                <a16:creationId xmlns:a16="http://schemas.microsoft.com/office/drawing/2014/main" id="{8E3348F3-5EB8-B2C1-D141-57F0DFE0C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8358" y="5349454"/>
            <a:ext cx="2572898" cy="82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D58550A1-5AB0-6021-D7BB-DD4E5BF347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23817" y="5349455"/>
            <a:ext cx="812747" cy="82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62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ADAF2-C825-2EFC-B505-695996450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0C31E-70F6-B60B-3238-5ACE921B9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Neural Networks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C3B1E107-1D02-B6EE-04C7-408A4AE1E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0DA72B91-EC0D-0538-2A79-FEBF569389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16388" name="Picture 4" descr="Coding up a Neural Network classifier from scratch | by Anson Wong |  Towards Data Science | Medium">
            <a:extLst>
              <a:ext uri="{FF2B5EF4-FFF2-40B4-BE49-F238E27FC236}">
                <a16:creationId xmlns:a16="http://schemas.microsoft.com/office/drawing/2014/main" id="{98754482-DFA7-5296-D965-03A559F77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7309" y="1818728"/>
            <a:ext cx="5358318" cy="4088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832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AEE3A5-7538-883E-011D-591A81FC0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7B197-F06C-6A63-3A15-61240772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Multiple Output Neurons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A596EBEA-8A64-A449-C955-1DCAC41DDA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C21FC162-6416-0666-EBC4-E1A4810B87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18440" name="Picture 8" descr="illustration of neural network">
            <a:extLst>
              <a:ext uri="{FF2B5EF4-FFF2-40B4-BE49-F238E27FC236}">
                <a16:creationId xmlns:a16="http://schemas.microsoft.com/office/drawing/2014/main" id="{0B6D6EF1-42B0-9167-C43E-1DE3D4725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303" y="1788662"/>
            <a:ext cx="9634330" cy="4154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4694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13712-7052-E2B0-1086-B6CD23C64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92414-4581-218C-53BE-904AD886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Backward Propagation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0D175312-B812-18E2-50AB-CFB8DBC4D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3AFEEDB4-9207-BCF9-CE13-1EC4BC0D3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5" name="Picture 2" descr="Perceptron 101: The building blocks of a neural network | by matthew weaver  | AI Mind">
            <a:extLst>
              <a:ext uri="{FF2B5EF4-FFF2-40B4-BE49-F238E27FC236}">
                <a16:creationId xmlns:a16="http://schemas.microsoft.com/office/drawing/2014/main" id="{799B3B69-6C4D-7B2D-F146-8B448CB09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068" y="2028825"/>
            <a:ext cx="8481863" cy="3683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5985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51FC0-6F63-B409-BA4E-1712724D16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A802C-FA05-274D-5C5F-9893258E3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Backward Propagation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D4282A2E-15D5-6A6B-27CD-89CD3A303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9C033CD8-5812-C749-201D-B208A56A1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6" name="Content Placeholder 5" descr="A screenshot of a chat&#10;&#10;AI-generated content may be incorrect.">
            <a:extLst>
              <a:ext uri="{FF2B5EF4-FFF2-40B4-BE49-F238E27FC236}">
                <a16:creationId xmlns:a16="http://schemas.microsoft.com/office/drawing/2014/main" id="{69346836-4C22-33F0-FC53-70964430A1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366834" y="1717274"/>
            <a:ext cx="5458327" cy="3423452"/>
          </a:xfrm>
        </p:spPr>
      </p:pic>
      <p:pic>
        <p:nvPicPr>
          <p:cNvPr id="8" name="Picture 7" descr="A close up of a black background&#10;&#10;AI-generated content may be incorrect.">
            <a:extLst>
              <a:ext uri="{FF2B5EF4-FFF2-40B4-BE49-F238E27FC236}">
                <a16:creationId xmlns:a16="http://schemas.microsoft.com/office/drawing/2014/main" id="{B2D4645D-EB1D-AC9D-CC71-64AD083FEF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0388" y="5370604"/>
            <a:ext cx="3011220" cy="81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633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FA748-5294-0382-2B00-1FCB5D731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BAFFF-8E08-90DC-A972-352D15B7F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Visualising Gradient Descent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859E42C0-CCAF-8350-5906-3227B5AF2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AF0787C-5058-72D6-325E-4ECF63E1BE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14338" name="Picture 2" descr="Gradient descent">
            <a:extLst>
              <a:ext uri="{FF2B5EF4-FFF2-40B4-BE49-F238E27FC236}">
                <a16:creationId xmlns:a16="http://schemas.microsoft.com/office/drawing/2014/main" id="{4C06C3C3-B8A1-DD3A-D368-29A416125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685" y="1563548"/>
            <a:ext cx="7766629" cy="434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7544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4DCE5C-0B8D-4A2F-BE79-2225655DED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F4D19-3AB7-032C-834E-F15BD545C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Gradient Descent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1AE5746C-3ED8-1823-4954-E409A735BD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EAEB1C54-7F76-3C4C-EA52-0D6FAC8929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14340" name="Picture 4" descr="What is the Gradient Descent Algorithm | Analytics Vidhya">
            <a:extLst>
              <a:ext uri="{FF2B5EF4-FFF2-40B4-BE49-F238E27FC236}">
                <a16:creationId xmlns:a16="http://schemas.microsoft.com/office/drawing/2014/main" id="{0827ADE3-B9A1-E7CC-000F-DFDE83C96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563" y="2087999"/>
            <a:ext cx="6152874" cy="3819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7731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9D1DFB-CC2B-A72A-2CA4-F0DA15B27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08106-B988-79FB-1C94-D48AB8A7E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Gradient Descent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36DF9BE5-35B1-9074-F105-B1E6E274B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3E61FF72-2CE7-FC88-AA2D-268CD2AFD4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20482" name="Picture 2" descr="Explaining Gradient Descent | alwaysAI Blog">
            <a:extLst>
              <a:ext uri="{FF2B5EF4-FFF2-40B4-BE49-F238E27FC236}">
                <a16:creationId xmlns:a16="http://schemas.microsoft.com/office/drawing/2014/main" id="{F42C885C-3106-7F1E-FA0D-D9BDC06B2E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86" r="33556"/>
          <a:stretch/>
        </p:blipFill>
        <p:spPr bwMode="auto">
          <a:xfrm>
            <a:off x="4359964" y="2206759"/>
            <a:ext cx="3394445" cy="2892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0E7201-D429-B002-9A39-E874FA5961FA}"/>
              </a:ext>
            </a:extLst>
          </p:cNvPr>
          <p:cNvSpPr txBox="1"/>
          <p:nvPr/>
        </p:nvSpPr>
        <p:spPr>
          <a:xfrm>
            <a:off x="1293548" y="5213043"/>
            <a:ext cx="2826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All inputs in training batch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93C6A7-88B0-B7D4-B211-00B098729F3E}"/>
              </a:ext>
            </a:extLst>
          </p:cNvPr>
          <p:cNvSpPr txBox="1"/>
          <p:nvPr/>
        </p:nvSpPr>
        <p:spPr>
          <a:xfrm>
            <a:off x="5426586" y="521304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Every input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EBCC8C-05A5-59E8-4E7E-A85624D5F609}"/>
              </a:ext>
            </a:extLst>
          </p:cNvPr>
          <p:cNvSpPr txBox="1"/>
          <p:nvPr/>
        </p:nvSpPr>
        <p:spPr>
          <a:xfrm>
            <a:off x="8424695" y="5074544"/>
            <a:ext cx="2121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Sample of inputs</a:t>
            </a:r>
          </a:p>
          <a:p>
            <a:r>
              <a:rPr lang="en-GB" dirty="0"/>
              <a:t>from training batch</a:t>
            </a:r>
          </a:p>
        </p:txBody>
      </p:sp>
      <p:pic>
        <p:nvPicPr>
          <p:cNvPr id="7" name="Picture 2" descr="Explaining Gradient Descent | alwaysAI Blog">
            <a:extLst>
              <a:ext uri="{FF2B5EF4-FFF2-40B4-BE49-F238E27FC236}">
                <a16:creationId xmlns:a16="http://schemas.microsoft.com/office/drawing/2014/main" id="{7E40A769-A852-8D7B-BB6A-386A8C54F0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14"/>
          <a:stretch/>
        </p:blipFill>
        <p:spPr bwMode="auto">
          <a:xfrm>
            <a:off x="7832034" y="2206759"/>
            <a:ext cx="3306417" cy="2892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Explaining Gradient Descent | alwaysAI Blog">
            <a:extLst>
              <a:ext uri="{FF2B5EF4-FFF2-40B4-BE49-F238E27FC236}">
                <a16:creationId xmlns:a16="http://schemas.microsoft.com/office/drawing/2014/main" id="{FBB42FDE-6A3A-55A4-7E2E-945E67D92B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214"/>
          <a:stretch/>
        </p:blipFill>
        <p:spPr bwMode="auto">
          <a:xfrm>
            <a:off x="1053548" y="2194229"/>
            <a:ext cx="3306417" cy="2892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496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55FC53-D89F-41AB-02CC-C35721CCE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CC13C-C636-523D-AEA9-EF106AC71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vs Global Minimums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53EA9DF2-CC9D-7113-A02E-061D776FC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F8D83241-E007-7076-8812-CE025AD52A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22530" name="Picture 2" descr="What is Stochastic Gradient Descent- A Super Easy Complete Guide!">
            <a:extLst>
              <a:ext uri="{FF2B5EF4-FFF2-40B4-BE49-F238E27FC236}">
                <a16:creationId xmlns:a16="http://schemas.microsoft.com/office/drawing/2014/main" id="{8985784D-B352-D5DA-A6BA-0BD829A102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728"/>
          <a:stretch/>
        </p:blipFill>
        <p:spPr bwMode="auto">
          <a:xfrm>
            <a:off x="2020957" y="1610770"/>
            <a:ext cx="8150086" cy="460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7029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043A05-9725-E532-5245-8400C3D86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52A94-903F-890E-CDA9-F27AD8703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Rate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474321CE-D952-2191-9117-8FB25BB650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0A84B076-B4E0-1263-1CD3-11766F7E2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24580" name="Picture 4" descr="Gradient descent — Statistics and Machine Learning in Python 0.5  documentation">
            <a:extLst>
              <a:ext uri="{FF2B5EF4-FFF2-40B4-BE49-F238E27FC236}">
                <a16:creationId xmlns:a16="http://schemas.microsoft.com/office/drawing/2014/main" id="{17E3C497-3A92-ADCE-EACE-34FCC36C99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36" r="34056"/>
          <a:stretch/>
        </p:blipFill>
        <p:spPr bwMode="auto">
          <a:xfrm>
            <a:off x="4333462" y="2038764"/>
            <a:ext cx="3419060" cy="4030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Gradient descent — Statistics and Machine Learning in Python 0.5  documentation">
            <a:extLst>
              <a:ext uri="{FF2B5EF4-FFF2-40B4-BE49-F238E27FC236}">
                <a16:creationId xmlns:a16="http://schemas.microsoft.com/office/drawing/2014/main" id="{FB106676-D9F4-7FB8-65EB-3D797C28FB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44"/>
          <a:stretch/>
        </p:blipFill>
        <p:spPr bwMode="auto">
          <a:xfrm>
            <a:off x="7752522" y="2028825"/>
            <a:ext cx="3538330" cy="4030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radient descent — Statistics and Machine Learning in Python 0.5  documentation">
            <a:extLst>
              <a:ext uri="{FF2B5EF4-FFF2-40B4-BE49-F238E27FC236}">
                <a16:creationId xmlns:a16="http://schemas.microsoft.com/office/drawing/2014/main" id="{20E02F0A-FF6B-EA48-1BD0-D057289D54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964"/>
          <a:stretch/>
        </p:blipFill>
        <p:spPr bwMode="auto">
          <a:xfrm>
            <a:off x="901148" y="2038764"/>
            <a:ext cx="3432314" cy="4030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7172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C8422C-8ABE-9DD3-8F04-FAC047ADA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8AD5C-C4DF-6AFB-CDEE-5A43A40BC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Loss Functions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669AFA39-9F83-0486-D436-1E23C65B5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1EB35CD5-EDAE-9D8A-69DE-0E1DAC6445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27652" name="Picture 4" descr="Mean Square Error (MSE) | Machine Learning Glossary | Encord | Encord">
            <a:extLst>
              <a:ext uri="{FF2B5EF4-FFF2-40B4-BE49-F238E27FC236}">
                <a16:creationId xmlns:a16="http://schemas.microsoft.com/office/drawing/2014/main" id="{9493C802-54EA-5829-B39E-580A5E1DCB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0202" y="1729807"/>
            <a:ext cx="7311595" cy="4417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360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C3DB85-88A4-63F7-C97A-7F7739FB6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54165-9FB4-977B-DB7D-53DE14BA9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7D0CA-A709-C471-92FA-433D4D0C9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By the end of this lesson, you will learn: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a </a:t>
            </a:r>
            <a:r>
              <a:rPr lang="en-GB" b="1" dirty="0">
                <a:latin typeface="Univers" panose="020B0503020202020204" pitchFamily="34" charset="0"/>
              </a:rPr>
              <a:t>neural network</a:t>
            </a:r>
            <a:r>
              <a:rPr lang="en-GB" dirty="0"/>
              <a:t>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are </a:t>
            </a:r>
            <a:r>
              <a:rPr lang="en-GB" b="1" dirty="0">
                <a:latin typeface="Univers" panose="020B0503020202020204" pitchFamily="34" charset="0"/>
              </a:rPr>
              <a:t>weights and bias’</a:t>
            </a:r>
            <a:r>
              <a:rPr lang="en-GB" dirty="0"/>
              <a:t>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an </a:t>
            </a:r>
            <a:r>
              <a:rPr lang="en-GB" b="1" dirty="0">
                <a:latin typeface="Univers" panose="020B0503020202020204" pitchFamily="34" charset="0"/>
              </a:rPr>
              <a:t>activation function</a:t>
            </a:r>
            <a:r>
              <a:rPr lang="en-GB" dirty="0"/>
              <a:t>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</a:t>
            </a:r>
            <a:r>
              <a:rPr lang="en-GB" b="1" dirty="0">
                <a:latin typeface="Univers" panose="020B0503020202020204" pitchFamily="34" charset="0"/>
              </a:rPr>
              <a:t>forward propagation</a:t>
            </a:r>
            <a:r>
              <a:rPr lang="en-GB" dirty="0"/>
              <a:t>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</a:t>
            </a:r>
            <a:r>
              <a:rPr lang="en-GB" b="1" dirty="0">
                <a:latin typeface="Univers" panose="020B0503020202020204" pitchFamily="34" charset="0"/>
              </a:rPr>
              <a:t>backward propagation</a:t>
            </a:r>
            <a:r>
              <a:rPr lang="en-GB" dirty="0"/>
              <a:t>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</a:t>
            </a:r>
            <a:r>
              <a:rPr lang="en-GB" b="1" dirty="0">
                <a:latin typeface="Univers" panose="020B0503020202020204" pitchFamily="34" charset="0"/>
              </a:rPr>
              <a:t>gradient descent</a:t>
            </a:r>
            <a:r>
              <a:rPr lang="en-GB" dirty="0"/>
              <a:t>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How can you build a simple neural network?</a:t>
            </a:r>
          </a:p>
        </p:txBody>
      </p:sp>
      <p:pic>
        <p:nvPicPr>
          <p:cNvPr id="5122" name="Picture 2" descr="The logo | Communications and Engagement">
            <a:extLst>
              <a:ext uri="{FF2B5EF4-FFF2-40B4-BE49-F238E27FC236}">
                <a16:creationId xmlns:a16="http://schemas.microsoft.com/office/drawing/2014/main" id="{E06AB744-DBEF-B784-D91D-173C3A702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9115DA5-FBB3-F3EC-19CB-6620D1BC0C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782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9696FD-D70E-AE28-F602-1F1779467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6B2A7-77D5-FB2F-6766-3983A9D05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Neural Network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CB4CBA41-134F-B2A4-7FB8-00C097C28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BA711F5-1E22-AACC-0BC5-F9D27EA37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25602" name="Picture 2" descr="&amp;quot;Iris Dataset &amp;quot;Analysis using Machine learning techniques |  Pramod Sahu">
            <a:extLst>
              <a:ext uri="{FF2B5EF4-FFF2-40B4-BE49-F238E27FC236}">
                <a16:creationId xmlns:a16="http://schemas.microsoft.com/office/drawing/2014/main" id="{1F8DB41C-0A7E-C472-5767-774984AC69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14"/>
          <a:stretch/>
        </p:blipFill>
        <p:spPr bwMode="auto">
          <a:xfrm>
            <a:off x="1649895" y="2028825"/>
            <a:ext cx="8892209" cy="3700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73528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1BCCB0-8163-AB61-BA39-9362D188E4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4AD1B-5708-0F30-80B5-6D312DDE9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Neural Network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71603B61-B906-B6A4-11BB-25906A8CB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9B39C0A1-323E-015D-430D-EC8DCD5BB1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7B33D-551A-F7FB-A0B7-A0CC1854D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r>
              <a:rPr lang="en-GB" b="1" dirty="0"/>
              <a:t>Website: </a:t>
            </a:r>
            <a:r>
              <a:rPr lang="en-GB" b="1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https://playground.tensorflow.org/</a:t>
            </a:r>
            <a:r>
              <a:rPr lang="en-GB" b="1" dirty="0">
                <a:solidFill>
                  <a:srgbClr val="00B0F0"/>
                </a:solidFill>
              </a:rPr>
              <a:t> </a:t>
            </a:r>
          </a:p>
          <a:p>
            <a:pPr marL="0" indent="0">
              <a:buNone/>
            </a:pPr>
            <a:endParaRPr lang="en-GB" b="1" dirty="0">
              <a:solidFill>
                <a:srgbClr val="00B0F0"/>
              </a:solidFill>
            </a:endParaRPr>
          </a:p>
          <a:p>
            <a:r>
              <a:rPr lang="en-GB" b="1" dirty="0"/>
              <a:t>Repository: </a:t>
            </a:r>
            <a:r>
              <a:rPr lang="en-GB" b="1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https://github.com/omariosc/aisoc-workshops</a:t>
            </a:r>
            <a:r>
              <a:rPr lang="en-GB" b="1" dirty="0">
                <a:solidFill>
                  <a:srgbClr val="00B0F0"/>
                </a:solidFill>
              </a:rPr>
              <a:t> </a:t>
            </a:r>
          </a:p>
          <a:p>
            <a:r>
              <a:rPr lang="en-GB" b="1" dirty="0"/>
              <a:t>Google Colab: </a:t>
            </a:r>
            <a:r>
              <a:rPr lang="en-GB" b="1" dirty="0">
                <a:solidFill>
                  <a:srgbClr val="00B0F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endParaRPr lang="en-GB" b="1" dirty="0">
              <a:solidFill>
                <a:srgbClr val="00B0F0"/>
              </a:solidFill>
            </a:endParaRPr>
          </a:p>
          <a:p>
            <a:r>
              <a:rPr lang="en-GB" b="1" dirty="0">
                <a:latin typeface="Univers" panose="020B0503020202020204" pitchFamily="34" charset="0"/>
              </a:rPr>
              <a:t>Upload the </a:t>
            </a:r>
            <a:r>
              <a:rPr lang="en-GB" b="1" dirty="0">
                <a:solidFill>
                  <a:srgbClr val="FF0000"/>
                </a:solidFill>
                <a:latin typeface="Univers" panose="020B0503020202020204" pitchFamily="34" charset="0"/>
              </a:rPr>
              <a:t>notebook.ipynb </a:t>
            </a:r>
            <a:r>
              <a:rPr lang="en-GB" b="1" dirty="0">
                <a:latin typeface="Univers" panose="020B0503020202020204" pitchFamily="34" charset="0"/>
              </a:rPr>
              <a:t>file from the Workshop 3 folder</a:t>
            </a:r>
          </a:p>
        </p:txBody>
      </p:sp>
    </p:spTree>
    <p:extLst>
      <p:ext uri="{BB962C8B-B14F-4D97-AF65-F5344CB8AC3E}">
        <p14:creationId xmlns:p14="http://schemas.microsoft.com/office/powerpoint/2010/main" val="3180119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9CB25C4-94A2-9770-C43C-A4DA6D80B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D6A3-FB82-E7CC-073E-F8C5ACA5D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Problems?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EB8D0769-8778-F181-F6C9-79013B1D3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C70A6463-A4F0-3E8C-D47D-298C331AA6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29701" name="Picture 5" descr="black box">
            <a:extLst>
              <a:ext uri="{FF2B5EF4-FFF2-40B4-BE49-F238E27FC236}">
                <a16:creationId xmlns:a16="http://schemas.microsoft.com/office/drawing/2014/main" id="{418943D6-C053-5276-54A3-D84B0A134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9707" y="1873022"/>
            <a:ext cx="5792586" cy="386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20440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333B802-F675-491C-D676-138AA82D0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85C75-79A3-32CE-47A9-6AE565941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Problems?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5D5C78B7-5612-00B2-FD76-6A24CCBC3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2233F754-0B94-CF84-E713-B8A194B89B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5" name="Picture 4" descr="A close-up of a nuclear power plant&#10;&#10;AI-generated content may be incorrect.">
            <a:extLst>
              <a:ext uri="{FF2B5EF4-FFF2-40B4-BE49-F238E27FC236}">
                <a16:creationId xmlns:a16="http://schemas.microsoft.com/office/drawing/2014/main" id="{7B2CF95B-3A89-2CDD-9B64-1183C0F3DB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9461" y="1749287"/>
            <a:ext cx="8634014" cy="402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687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3C72390-6CCA-D243-436E-24C30DBED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89777-ACBA-7DE3-3278-5B854BDCD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Problems?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1AB8F93B-FCDE-E5A8-4204-AA8F2A9FF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28624AC-3082-48FA-7BC9-A2EA434DEE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31746" name="Picture 2" descr="What Is a Dataset?">
            <a:extLst>
              <a:ext uri="{FF2B5EF4-FFF2-40B4-BE49-F238E27FC236}">
                <a16:creationId xmlns:a16="http://schemas.microsoft.com/office/drawing/2014/main" id="{24E5B8D4-6188-8394-B735-23EB07804F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7076" y="2028825"/>
            <a:ext cx="7397847" cy="3793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51556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C47D26C-F534-77AB-E549-6A6F1BD77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AEEBD-9686-9C12-6F82-A04118339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8873D12A-AE95-E203-EFB3-7EABEBEE8A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A6E0CB19-D931-9BD9-63B4-876BC341CD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3" name="Picture 2" descr="The 30 Cutest Dog Breeds - Most Adorable Dogs and Puppies">
            <a:extLst>
              <a:ext uri="{FF2B5EF4-FFF2-40B4-BE49-F238E27FC236}">
                <a16:creationId xmlns:a16="http://schemas.microsoft.com/office/drawing/2014/main" id="{C05478DA-21E1-4EED-CCBA-1BD502F68B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6" t="16720" r="9172" b="10542"/>
          <a:stretch/>
        </p:blipFill>
        <p:spPr bwMode="auto">
          <a:xfrm>
            <a:off x="3174647" y="1699592"/>
            <a:ext cx="1828800" cy="172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176DD37A-743C-86F4-D591-3F1C3435E1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491"/>
          <a:stretch/>
        </p:blipFill>
        <p:spPr bwMode="auto">
          <a:xfrm>
            <a:off x="5629089" y="1701104"/>
            <a:ext cx="1828800" cy="172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RGB color space - book❷net book scanners">
            <a:extLst>
              <a:ext uri="{FF2B5EF4-FFF2-40B4-BE49-F238E27FC236}">
                <a16:creationId xmlns:a16="http://schemas.microsoft.com/office/drawing/2014/main" id="{FFD1C886-F5BF-DB76-8A5C-729DE26F17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96" t="11228" r="13436" b="7837"/>
          <a:stretch/>
        </p:blipFill>
        <p:spPr bwMode="auto">
          <a:xfrm>
            <a:off x="8083531" y="1740383"/>
            <a:ext cx="1828800" cy="164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0460DA7-0DE1-6A38-D474-C6681D34FAFC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5003447" y="2564296"/>
            <a:ext cx="625642" cy="15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3E729DC-016F-DCCB-768F-CEBA4DA4DFA0}"/>
              </a:ext>
            </a:extLst>
          </p:cNvPr>
          <p:cNvCxnSpPr/>
          <p:nvPr/>
        </p:nvCxnSpPr>
        <p:spPr>
          <a:xfrm>
            <a:off x="7457889" y="2564295"/>
            <a:ext cx="625642" cy="15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FC4830AE-123F-D9B1-5888-C89347FA86C4}"/>
              </a:ext>
            </a:extLst>
          </p:cNvPr>
          <p:cNvGrpSpPr/>
          <p:nvPr/>
        </p:nvGrpSpPr>
        <p:grpSpPr>
          <a:xfrm>
            <a:off x="3124973" y="4012752"/>
            <a:ext cx="1928148" cy="1928148"/>
            <a:chOff x="3301596" y="4064855"/>
            <a:chExt cx="1928148" cy="1928148"/>
          </a:xfrm>
        </p:grpSpPr>
        <p:pic>
          <p:nvPicPr>
            <p:cNvPr id="10" name="Picture 9" descr="The 30 Cutest Dog Breeds - Most Adorable Dogs and Puppies">
              <a:extLst>
                <a:ext uri="{FF2B5EF4-FFF2-40B4-BE49-F238E27FC236}">
                  <a16:creationId xmlns:a16="http://schemas.microsoft.com/office/drawing/2014/main" id="{523371AF-54E0-2424-A863-52E29B3AE4A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106" t="16720" r="9172" b="10542"/>
            <a:stretch/>
          </p:blipFill>
          <p:spPr bwMode="auto">
            <a:xfrm>
              <a:off x="3351270" y="4148286"/>
              <a:ext cx="1828800" cy="1729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5C7388-65CB-DEAA-F0B6-2A72F06B0DB3}"/>
                </a:ext>
              </a:extLst>
            </p:cNvPr>
            <p:cNvSpPr/>
            <p:nvPr/>
          </p:nvSpPr>
          <p:spPr>
            <a:xfrm>
              <a:off x="3397174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8E55F2-08BE-EB80-854F-CE7852A8FC92}"/>
                </a:ext>
              </a:extLst>
            </p:cNvPr>
            <p:cNvSpPr/>
            <p:nvPr/>
          </p:nvSpPr>
          <p:spPr>
            <a:xfrm>
              <a:off x="3550577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596969E-CA2F-95C1-05CE-A3B61D26CC2D}"/>
                </a:ext>
              </a:extLst>
            </p:cNvPr>
            <p:cNvSpPr/>
            <p:nvPr/>
          </p:nvSpPr>
          <p:spPr>
            <a:xfrm>
              <a:off x="3703980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9935684-5974-B29E-1472-15698603EB8F}"/>
                </a:ext>
              </a:extLst>
            </p:cNvPr>
            <p:cNvSpPr/>
            <p:nvPr/>
          </p:nvSpPr>
          <p:spPr>
            <a:xfrm>
              <a:off x="3857383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126445B-FB76-C1C9-6CED-568233E29320}"/>
                </a:ext>
              </a:extLst>
            </p:cNvPr>
            <p:cNvSpPr/>
            <p:nvPr/>
          </p:nvSpPr>
          <p:spPr>
            <a:xfrm>
              <a:off x="4010786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0B0B3-5B05-C6C2-BA9D-AC0A334E1D53}"/>
                </a:ext>
              </a:extLst>
            </p:cNvPr>
            <p:cNvSpPr/>
            <p:nvPr/>
          </p:nvSpPr>
          <p:spPr>
            <a:xfrm>
              <a:off x="4164189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10D8D2E-7DF9-20D6-CE74-990230E4D3EB}"/>
                </a:ext>
              </a:extLst>
            </p:cNvPr>
            <p:cNvSpPr/>
            <p:nvPr/>
          </p:nvSpPr>
          <p:spPr>
            <a:xfrm>
              <a:off x="4317592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EE8B7F1-823A-0541-AAB8-B93C2E6B7A15}"/>
                </a:ext>
              </a:extLst>
            </p:cNvPr>
            <p:cNvSpPr/>
            <p:nvPr/>
          </p:nvSpPr>
          <p:spPr>
            <a:xfrm>
              <a:off x="4470995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5C97F9C-D7A4-13D3-5DD1-0D3471C41476}"/>
                </a:ext>
              </a:extLst>
            </p:cNvPr>
            <p:cNvSpPr/>
            <p:nvPr/>
          </p:nvSpPr>
          <p:spPr>
            <a:xfrm>
              <a:off x="4624398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7A4C6E1-A178-60E4-3E00-970F45FCF859}"/>
                </a:ext>
              </a:extLst>
            </p:cNvPr>
            <p:cNvSpPr/>
            <p:nvPr/>
          </p:nvSpPr>
          <p:spPr>
            <a:xfrm>
              <a:off x="4777801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F5BAB98-C1A4-82EA-36CB-78B1980B29A9}"/>
                </a:ext>
              </a:extLst>
            </p:cNvPr>
            <p:cNvSpPr/>
            <p:nvPr/>
          </p:nvSpPr>
          <p:spPr>
            <a:xfrm>
              <a:off x="4931204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5D9B6CA8-B177-5FBF-12BA-F4FCF011011D}"/>
                </a:ext>
              </a:extLst>
            </p:cNvPr>
            <p:cNvSpPr/>
            <p:nvPr/>
          </p:nvSpPr>
          <p:spPr>
            <a:xfrm>
              <a:off x="5084607" y="4064855"/>
              <a:ext cx="45719" cy="19281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DA40135E-D20E-A3B9-4622-68B34C986462}"/>
                </a:ext>
              </a:extLst>
            </p:cNvPr>
            <p:cNvGrpSpPr/>
            <p:nvPr/>
          </p:nvGrpSpPr>
          <p:grpSpPr>
            <a:xfrm rot="16200000">
              <a:off x="3399094" y="4047044"/>
              <a:ext cx="1733152" cy="1928148"/>
              <a:chOff x="1310649" y="3838628"/>
              <a:chExt cx="1733152" cy="1928148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659478D9-42D3-882F-C878-9EC87537C782}"/>
                  </a:ext>
                </a:extLst>
              </p:cNvPr>
              <p:cNvSpPr/>
              <p:nvPr/>
            </p:nvSpPr>
            <p:spPr>
              <a:xfrm>
                <a:off x="1310649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03F693AD-BB4A-E577-D64F-89A736E5651F}"/>
                  </a:ext>
                </a:extLst>
              </p:cNvPr>
              <p:cNvSpPr/>
              <p:nvPr/>
            </p:nvSpPr>
            <p:spPr>
              <a:xfrm>
                <a:off x="1464052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DBCE602B-B875-A625-F514-1FAC8943E22E}"/>
                  </a:ext>
                </a:extLst>
              </p:cNvPr>
              <p:cNvSpPr/>
              <p:nvPr/>
            </p:nvSpPr>
            <p:spPr>
              <a:xfrm>
                <a:off x="1617455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BD167A1-DECE-CD21-351D-3948DC014072}"/>
                  </a:ext>
                </a:extLst>
              </p:cNvPr>
              <p:cNvSpPr/>
              <p:nvPr/>
            </p:nvSpPr>
            <p:spPr>
              <a:xfrm>
                <a:off x="1770858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32F0F81-BAE7-7B34-2585-BFEDEF6401BC}"/>
                  </a:ext>
                </a:extLst>
              </p:cNvPr>
              <p:cNvSpPr/>
              <p:nvPr/>
            </p:nvSpPr>
            <p:spPr>
              <a:xfrm>
                <a:off x="1924261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6DBA9B2F-AE8A-B4D4-0191-77A76C45DB85}"/>
                  </a:ext>
                </a:extLst>
              </p:cNvPr>
              <p:cNvSpPr/>
              <p:nvPr/>
            </p:nvSpPr>
            <p:spPr>
              <a:xfrm>
                <a:off x="2077664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ACE8374C-5A58-B185-8881-BFE088BB6EF6}"/>
                  </a:ext>
                </a:extLst>
              </p:cNvPr>
              <p:cNvSpPr/>
              <p:nvPr/>
            </p:nvSpPr>
            <p:spPr>
              <a:xfrm>
                <a:off x="2231067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51EDA95-9BF1-7621-C2CC-811FC395D306}"/>
                  </a:ext>
                </a:extLst>
              </p:cNvPr>
              <p:cNvSpPr/>
              <p:nvPr/>
            </p:nvSpPr>
            <p:spPr>
              <a:xfrm>
                <a:off x="2384470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3A648CC-DFDB-3726-1769-83158BD3C03E}"/>
                  </a:ext>
                </a:extLst>
              </p:cNvPr>
              <p:cNvSpPr/>
              <p:nvPr/>
            </p:nvSpPr>
            <p:spPr>
              <a:xfrm>
                <a:off x="2537873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A7E624AC-5F3F-1C92-105D-72F15EAE8F10}"/>
                  </a:ext>
                </a:extLst>
              </p:cNvPr>
              <p:cNvSpPr/>
              <p:nvPr/>
            </p:nvSpPr>
            <p:spPr>
              <a:xfrm>
                <a:off x="2691276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73E80EB-2CDB-8D23-50BE-9E2077F8826B}"/>
                  </a:ext>
                </a:extLst>
              </p:cNvPr>
              <p:cNvSpPr/>
              <p:nvPr/>
            </p:nvSpPr>
            <p:spPr>
              <a:xfrm>
                <a:off x="2844679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425F29FB-5E31-6A7D-BF97-63A9221F16E0}"/>
                  </a:ext>
                </a:extLst>
              </p:cNvPr>
              <p:cNvSpPr/>
              <p:nvPr/>
            </p:nvSpPr>
            <p:spPr>
              <a:xfrm>
                <a:off x="2998082" y="3838628"/>
                <a:ext cx="45719" cy="192814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DC8CDA4-3942-8AE2-7675-6C78711524A7}"/>
              </a:ext>
            </a:extLst>
          </p:cNvPr>
          <p:cNvCxnSpPr>
            <a:cxnSpLocks/>
            <a:stCxn id="3" idx="2"/>
            <a:endCxn id="36" idx="3"/>
          </p:cNvCxnSpPr>
          <p:nvPr/>
        </p:nvCxnSpPr>
        <p:spPr>
          <a:xfrm>
            <a:off x="4089047" y="3429000"/>
            <a:ext cx="0" cy="6634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4CAF0D4-8623-39B0-C781-56EA0ACF6DA6}"/>
              </a:ext>
            </a:extLst>
          </p:cNvPr>
          <p:cNvGrpSpPr/>
          <p:nvPr/>
        </p:nvGrpSpPr>
        <p:grpSpPr>
          <a:xfrm>
            <a:off x="5628393" y="4143918"/>
            <a:ext cx="1789394" cy="1681673"/>
            <a:chOff x="5734306" y="4155224"/>
            <a:chExt cx="1789394" cy="1681673"/>
          </a:xfrm>
        </p:grpSpPr>
        <p:pic>
          <p:nvPicPr>
            <p:cNvPr id="39" name="Picture 12" descr="Pixel Rgb: Over 12,631 Royalty-Free Licensable Stock Illustrations &amp;  Drawings | Shutterstock">
              <a:extLst>
                <a:ext uri="{FF2B5EF4-FFF2-40B4-BE49-F238E27FC236}">
                  <a16:creationId xmlns:a16="http://schemas.microsoft.com/office/drawing/2014/main" id="{55FFABD4-81A1-6D16-2133-C432DCB2F2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714" b="84371"/>
            <a:stretch/>
          </p:blipFill>
          <p:spPr bwMode="auto">
            <a:xfrm>
              <a:off x="5788115" y="4261818"/>
              <a:ext cx="307885" cy="306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12" descr="Pixel Rgb: Over 12,631 Royalty-Free Licensable Stock Illustrations &amp;  Drawings | Shutterstock">
              <a:extLst>
                <a:ext uri="{FF2B5EF4-FFF2-40B4-BE49-F238E27FC236}">
                  <a16:creationId xmlns:a16="http://schemas.microsoft.com/office/drawing/2014/main" id="{CBAAC482-0E96-8A9E-2F9E-BC1CE3814A7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714" b="84371"/>
            <a:stretch/>
          </p:blipFill>
          <p:spPr bwMode="auto">
            <a:xfrm>
              <a:off x="5788114" y="4696257"/>
              <a:ext cx="307885" cy="306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12" descr="Pixel Rgb: Over 12,631 Royalty-Free Licensable Stock Illustrations &amp;  Drawings | Shutterstock">
              <a:extLst>
                <a:ext uri="{FF2B5EF4-FFF2-40B4-BE49-F238E27FC236}">
                  <a16:creationId xmlns:a16="http://schemas.microsoft.com/office/drawing/2014/main" id="{934F76EF-E8B8-6A4F-1BFF-3A8614A9017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714" b="84371"/>
            <a:stretch/>
          </p:blipFill>
          <p:spPr bwMode="auto">
            <a:xfrm>
              <a:off x="5788114" y="5129755"/>
              <a:ext cx="307885" cy="306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12" descr="Pixel Rgb: Over 12,631 Royalty-Free Licensable Stock Illustrations &amp;  Drawings | Shutterstock">
              <a:extLst>
                <a:ext uri="{FF2B5EF4-FFF2-40B4-BE49-F238E27FC236}">
                  <a16:creationId xmlns:a16="http://schemas.microsoft.com/office/drawing/2014/main" id="{BA8C3099-33EC-10C9-6613-C9A1CE3344D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714" b="84371"/>
            <a:stretch/>
          </p:blipFill>
          <p:spPr bwMode="auto">
            <a:xfrm>
              <a:off x="6248163" y="4261818"/>
              <a:ext cx="307885" cy="306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3" name="Picture 12" descr="Pixel Rgb: Over 12,631 Royalty-Free Licensable Stock Illustrations &amp;  Drawings | Shutterstock">
              <a:extLst>
                <a:ext uri="{FF2B5EF4-FFF2-40B4-BE49-F238E27FC236}">
                  <a16:creationId xmlns:a16="http://schemas.microsoft.com/office/drawing/2014/main" id="{CDF99BAE-8EAE-77D7-BDBA-734CBF07796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714" b="84371"/>
            <a:stretch/>
          </p:blipFill>
          <p:spPr bwMode="auto">
            <a:xfrm>
              <a:off x="6248162" y="4696257"/>
              <a:ext cx="307885" cy="306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12" descr="Pixel Rgb: Over 12,631 Royalty-Free Licensable Stock Illustrations &amp;  Drawings | Shutterstock">
              <a:extLst>
                <a:ext uri="{FF2B5EF4-FFF2-40B4-BE49-F238E27FC236}">
                  <a16:creationId xmlns:a16="http://schemas.microsoft.com/office/drawing/2014/main" id="{12BCCC00-890D-D32B-C54A-2BA2DF7EC20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714" b="84371"/>
            <a:stretch/>
          </p:blipFill>
          <p:spPr bwMode="auto">
            <a:xfrm>
              <a:off x="6248162" y="5129755"/>
              <a:ext cx="307885" cy="306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12" descr="Pixel Rgb: Over 12,631 Royalty-Free Licensable Stock Illustrations &amp;  Drawings | Shutterstock">
              <a:extLst>
                <a:ext uri="{FF2B5EF4-FFF2-40B4-BE49-F238E27FC236}">
                  <a16:creationId xmlns:a16="http://schemas.microsoft.com/office/drawing/2014/main" id="{C612D99E-793A-2E9F-BF78-798137F2E4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714" b="84371"/>
            <a:stretch/>
          </p:blipFill>
          <p:spPr bwMode="auto">
            <a:xfrm>
              <a:off x="6693524" y="4261818"/>
              <a:ext cx="307885" cy="306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12" descr="Pixel Rgb: Over 12,631 Royalty-Free Licensable Stock Illustrations &amp;  Drawings | Shutterstock">
              <a:extLst>
                <a:ext uri="{FF2B5EF4-FFF2-40B4-BE49-F238E27FC236}">
                  <a16:creationId xmlns:a16="http://schemas.microsoft.com/office/drawing/2014/main" id="{F01D9D4A-E532-5DEA-3CCC-77F1F53D4FA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714" b="84371"/>
            <a:stretch/>
          </p:blipFill>
          <p:spPr bwMode="auto">
            <a:xfrm>
              <a:off x="6693523" y="4696257"/>
              <a:ext cx="307885" cy="306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12" descr="Pixel Rgb: Over 12,631 Royalty-Free Licensable Stock Illustrations &amp;  Drawings | Shutterstock">
              <a:extLst>
                <a:ext uri="{FF2B5EF4-FFF2-40B4-BE49-F238E27FC236}">
                  <a16:creationId xmlns:a16="http://schemas.microsoft.com/office/drawing/2014/main" id="{BFDD8FDA-5942-B7BB-A0A5-DC4B8AFBE80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8714" b="84371"/>
            <a:stretch/>
          </p:blipFill>
          <p:spPr bwMode="auto">
            <a:xfrm>
              <a:off x="6693523" y="5129755"/>
              <a:ext cx="307885" cy="306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E191275-0523-1D8D-15EC-8C62A064A85E}"/>
                </a:ext>
              </a:extLst>
            </p:cNvPr>
            <p:cNvSpPr txBox="1"/>
            <p:nvPr/>
          </p:nvSpPr>
          <p:spPr>
            <a:xfrm>
              <a:off x="5734306" y="545891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Univers" panose="020B0503020202020204" pitchFamily="34" charset="0"/>
                </a:rPr>
                <a:t>…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C74D399-D539-2B61-4BE8-8D60B74C4133}"/>
                </a:ext>
              </a:extLst>
            </p:cNvPr>
            <p:cNvSpPr txBox="1"/>
            <p:nvPr/>
          </p:nvSpPr>
          <p:spPr>
            <a:xfrm>
              <a:off x="6194354" y="545891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Univers" panose="020B0503020202020204" pitchFamily="34" charset="0"/>
                </a:rPr>
                <a:t>…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2BB44F9-07D0-11BB-6558-C8ADEFC1C1DF}"/>
                </a:ext>
              </a:extLst>
            </p:cNvPr>
            <p:cNvSpPr txBox="1"/>
            <p:nvPr/>
          </p:nvSpPr>
          <p:spPr>
            <a:xfrm>
              <a:off x="6642885" y="545891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Univers" panose="020B0503020202020204" pitchFamily="34" charset="0"/>
                </a:rPr>
                <a:t>…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916D3E4-5867-545D-C35A-EB82D72FFCE2}"/>
                </a:ext>
              </a:extLst>
            </p:cNvPr>
            <p:cNvSpPr txBox="1"/>
            <p:nvPr/>
          </p:nvSpPr>
          <p:spPr>
            <a:xfrm>
              <a:off x="7099763" y="5467565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Univers" panose="020B0503020202020204" pitchFamily="34" charset="0"/>
                </a:rPr>
                <a:t>…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CC07845-8659-BEDC-37F9-E0CDE13BF2CD}"/>
                </a:ext>
              </a:extLst>
            </p:cNvPr>
            <p:cNvSpPr txBox="1"/>
            <p:nvPr/>
          </p:nvSpPr>
          <p:spPr>
            <a:xfrm>
              <a:off x="7099763" y="50301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Univers" panose="020B0503020202020204" pitchFamily="34" charset="0"/>
                </a:rPr>
                <a:t>…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6FF5C30-1853-6B04-9D7E-E04475D6024B}"/>
                </a:ext>
              </a:extLst>
            </p:cNvPr>
            <p:cNvSpPr txBox="1"/>
            <p:nvPr/>
          </p:nvSpPr>
          <p:spPr>
            <a:xfrm>
              <a:off x="7099763" y="4592671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Univers" panose="020B0503020202020204" pitchFamily="34" charset="0"/>
                </a:rPr>
                <a:t>…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E9BE39A-14CF-DB82-5F17-0307923027F8}"/>
                </a:ext>
              </a:extLst>
            </p:cNvPr>
            <p:cNvSpPr txBox="1"/>
            <p:nvPr/>
          </p:nvSpPr>
          <p:spPr>
            <a:xfrm>
              <a:off x="7108202" y="4155224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Univers" panose="020B0503020202020204" pitchFamily="34" charset="0"/>
                </a:rPr>
                <a:t>…</a:t>
              </a:r>
            </a:p>
          </p:txBody>
        </p:sp>
      </p:grp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B0E9216-6ABE-D174-5A3D-5258E43AAA4F}"/>
              </a:ext>
            </a:extLst>
          </p:cNvPr>
          <p:cNvCxnSpPr/>
          <p:nvPr/>
        </p:nvCxnSpPr>
        <p:spPr>
          <a:xfrm>
            <a:off x="5025019" y="4953680"/>
            <a:ext cx="625642" cy="15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C53E32C8-309B-4410-5FFC-6F5A52CF525D}"/>
              </a:ext>
            </a:extLst>
          </p:cNvPr>
          <p:cNvSpPr txBox="1"/>
          <p:nvPr/>
        </p:nvSpPr>
        <p:spPr>
          <a:xfrm>
            <a:off x="7891243" y="4225635"/>
            <a:ext cx="17491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latin typeface="Univers" panose="020B0503020202020204" pitchFamily="34" charset="0"/>
              </a:rPr>
              <a:t>#AEC088</a:t>
            </a:r>
            <a:endParaRPr lang="en-GB" b="1" i="0" dirty="0">
              <a:effectLst/>
              <a:latin typeface="Univers" panose="020B0503020202020204" pitchFamily="34" charset="0"/>
            </a:endParaRPr>
          </a:p>
          <a:p>
            <a:pPr algn="ctr"/>
            <a:endParaRPr lang="en-GB" b="1" dirty="0">
              <a:latin typeface="Univers" panose="020B0503020202020204" pitchFamily="34" charset="0"/>
            </a:endParaRPr>
          </a:p>
          <a:p>
            <a:pPr algn="ctr"/>
            <a:endParaRPr lang="en-GB" b="1" i="0" dirty="0">
              <a:effectLst/>
              <a:latin typeface="Univers" panose="020B0503020202020204" pitchFamily="34" charset="0"/>
            </a:endParaRPr>
          </a:p>
          <a:p>
            <a:pPr algn="ctr"/>
            <a:r>
              <a:rPr lang="en-GB" b="1" i="0" dirty="0">
                <a:effectLst/>
                <a:latin typeface="Univers" panose="020B0503020202020204" pitchFamily="34" charset="0"/>
              </a:rPr>
              <a:t> </a:t>
            </a:r>
          </a:p>
          <a:p>
            <a:pPr algn="ctr"/>
            <a:r>
              <a:rPr lang="en-GB" b="1" dirty="0">
                <a:latin typeface="Univers" panose="020B0503020202020204" pitchFamily="34" charset="0"/>
              </a:rPr>
              <a:t>(174, 192, 136)</a:t>
            </a:r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B439181-4E04-CD2C-05A0-928A6CC71626}"/>
              </a:ext>
            </a:extLst>
          </p:cNvPr>
          <p:cNvSpPr/>
          <p:nvPr/>
        </p:nvSpPr>
        <p:spPr>
          <a:xfrm>
            <a:off x="8458199" y="4707188"/>
            <a:ext cx="523922" cy="483323"/>
          </a:xfrm>
          <a:prstGeom prst="ellipse">
            <a:avLst/>
          </a:prstGeom>
          <a:solidFill>
            <a:srgbClr val="AAC181"/>
          </a:solidFill>
          <a:ln>
            <a:solidFill>
              <a:srgbClr val="AAC18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F87F85A-09B4-42B3-1890-425D924B29A4}"/>
              </a:ext>
            </a:extLst>
          </p:cNvPr>
          <p:cNvCxnSpPr/>
          <p:nvPr/>
        </p:nvCxnSpPr>
        <p:spPr>
          <a:xfrm>
            <a:off x="7457641" y="4948850"/>
            <a:ext cx="625642" cy="151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81931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04ED015-6340-C627-BEBA-336A9CB9C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01F55-85E5-F460-B1EE-108AE47FC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Convolutional Neural Networks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D27863C2-787F-0D96-B110-FB88AB52D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8AFD0A44-60DD-5F6A-A835-5E1705A989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33794" name="Picture 2" descr="What Is a Convolutional Neural Network? | 3 things you need to know -  MATLAB &amp; Simulink">
            <a:extLst>
              <a:ext uri="{FF2B5EF4-FFF2-40B4-BE49-F238E27FC236}">
                <a16:creationId xmlns:a16="http://schemas.microsoft.com/office/drawing/2014/main" id="{B4BA1401-BD62-D29F-1594-E439AC193B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096" y="2209240"/>
            <a:ext cx="9887808" cy="3361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8503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28A586-3C60-9BD1-C08C-EC5843CDFB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51CBA-7535-FAE1-27C4-000F2E234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Simulating the Brain?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A9F79887-2F45-A5A1-4D98-3F46FCE5C3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B1796CEA-EEEE-577A-7AE5-004903431B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9F6890-5942-5BD1-F53F-EB53389ED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Human brain generates about 23 watts of power (enough to power a lightbulb)</a:t>
            </a:r>
          </a:p>
          <a:p>
            <a:r>
              <a:rPr lang="en-GB" dirty="0"/>
              <a:t>Power source is renewable energy from food</a:t>
            </a:r>
          </a:p>
          <a:p>
            <a:r>
              <a:rPr lang="en-GB" dirty="0"/>
              <a:t>Power efficiency is orders of magnitude higher than electronic computers</a:t>
            </a:r>
          </a:p>
          <a:p>
            <a:pPr lvl="1"/>
            <a:r>
              <a:rPr lang="en-GB" dirty="0"/>
              <a:t>Can perform an exaflop (a billion-billion mathematical operations per second)</a:t>
            </a:r>
          </a:p>
          <a:p>
            <a:pPr lvl="1"/>
            <a:r>
              <a:rPr lang="en-GB" dirty="0"/>
              <a:t>Most powerful computer performs 1.7 exaflops </a:t>
            </a:r>
          </a:p>
          <a:p>
            <a:pPr lvl="1"/>
            <a:r>
              <a:rPr lang="en-GB" dirty="0"/>
              <a:t>But it uses 24.6 megawatts (246 000 000 watts)</a:t>
            </a:r>
          </a:p>
          <a:p>
            <a:pPr lvl="1"/>
            <a:r>
              <a:rPr lang="en-GB" dirty="0"/>
              <a:t>Each human brain is 10 billion times more efficient</a:t>
            </a:r>
          </a:p>
        </p:txBody>
      </p:sp>
    </p:spTree>
    <p:extLst>
      <p:ext uri="{BB962C8B-B14F-4D97-AF65-F5344CB8AC3E}">
        <p14:creationId xmlns:p14="http://schemas.microsoft.com/office/powerpoint/2010/main" val="3511637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47307-FE3A-BB0E-74F2-FD259DFBF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05E8C5BB-FF79-3F8E-7272-5C0DFDAE3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64030A27-9A6B-B283-2423-9E7237CF4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5123" name="Picture 3" descr="The mystery of the Centennial Light | Lightbulbs Direct">
            <a:extLst>
              <a:ext uri="{FF2B5EF4-FFF2-40B4-BE49-F238E27FC236}">
                <a16:creationId xmlns:a16="http://schemas.microsoft.com/office/drawing/2014/main" id="{2A22E840-3180-0A50-6A37-748FC70766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9488" y="-2051922"/>
            <a:ext cx="3073400" cy="265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5" name="Picture 5" descr="Download wallpaper 1920x1080 light bulb, dark, minimal, full hd, hdtv, fhd,  1080p wallpaper, 1920x1080 hd background, 25327">
            <a:extLst>
              <a:ext uri="{FF2B5EF4-FFF2-40B4-BE49-F238E27FC236}">
                <a16:creationId xmlns:a16="http://schemas.microsoft.com/office/drawing/2014/main" id="{0F4544A0-3F00-C6F6-B41E-E33172904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22364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B6950-641D-B476-B800-D150755C1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B102FCE7-5816-CDF1-3554-AAA5A0002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7F12360-D368-0620-F411-A370D183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89DCBABB-E8F4-2F2D-8DF2-B3C7C3DDF143}"/>
              </a:ext>
            </a:extLst>
          </p:cNvPr>
          <p:cNvSpPr txBox="1">
            <a:spLocks/>
          </p:cNvSpPr>
          <p:nvPr/>
        </p:nvSpPr>
        <p:spPr>
          <a:xfrm>
            <a:off x="7164879" y="1701436"/>
            <a:ext cx="39174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Contact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FEED51-C5F6-73DB-3318-53E45C709F25}"/>
              </a:ext>
            </a:extLst>
          </p:cNvPr>
          <p:cNvSpPr txBox="1"/>
          <p:nvPr/>
        </p:nvSpPr>
        <p:spPr>
          <a:xfrm>
            <a:off x="548633" y="1844158"/>
            <a:ext cx="6378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Slides are available at </a:t>
            </a:r>
            <a:r>
              <a:rPr lang="en-GB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github.com/omariosc/aisoc</a:t>
            </a:r>
            <a:r>
              <a:rPr lang="en-GB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-workshops</a:t>
            </a:r>
            <a:endParaRPr lang="en-GB">
              <a:solidFill>
                <a:srgbClr val="00B0F0"/>
              </a:solidFill>
            </a:endParaRPr>
          </a:p>
          <a:p>
            <a:r>
              <a:rPr lang="en-GB"/>
              <a:t>Feedback</a:t>
            </a:r>
            <a:r>
              <a:rPr lang="en-GB" dirty="0"/>
              <a:t>: </a:t>
            </a:r>
            <a:r>
              <a:rPr lang="en-GB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https://forms.gle/gUpQ51utjH3D9WtSA</a:t>
            </a:r>
            <a:r>
              <a:rPr lang="en-GB" dirty="0">
                <a:solidFill>
                  <a:srgbClr val="00B0F0"/>
                </a:solidFill>
              </a:rPr>
              <a:t> </a:t>
            </a:r>
            <a:endParaRPr lang="en-GB" dirty="0"/>
          </a:p>
        </p:txBody>
      </p:sp>
      <p:pic>
        <p:nvPicPr>
          <p:cNvPr id="3" name="Picture 2" descr="A qr code with blue squares&#10;&#10;Description automatically generated">
            <a:extLst>
              <a:ext uri="{FF2B5EF4-FFF2-40B4-BE49-F238E27FC236}">
                <a16:creationId xmlns:a16="http://schemas.microsoft.com/office/drawing/2014/main" id="{C107F3D4-FC07-D20D-26D8-0252C66FFC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7117" y="2649054"/>
            <a:ext cx="2848347" cy="28593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EE944-D84B-F61B-8631-E21A4B134601}"/>
              </a:ext>
            </a:extLst>
          </p:cNvPr>
          <p:cNvSpPr txBox="1"/>
          <p:nvPr/>
        </p:nvSpPr>
        <p:spPr>
          <a:xfrm>
            <a:off x="7747064" y="5698012"/>
            <a:ext cx="281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rgbClr val="00B0F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O.Choudhry@leeds.ac.uk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10" name="Picture 9" descr="A qr code with green squares&#10;&#10;AI-generated content may be incorrect.">
            <a:extLst>
              <a:ext uri="{FF2B5EF4-FFF2-40B4-BE49-F238E27FC236}">
                <a16:creationId xmlns:a16="http://schemas.microsoft.com/office/drawing/2014/main" id="{3F79E01A-6BF7-C68C-81D4-990AC5655D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00606" y="2779285"/>
            <a:ext cx="2818400" cy="2839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49178D-C8C7-ED90-C84A-15C5E352B662}"/>
              </a:ext>
            </a:extLst>
          </p:cNvPr>
          <p:cNvSpPr txBox="1"/>
          <p:nvPr/>
        </p:nvSpPr>
        <p:spPr>
          <a:xfrm>
            <a:off x="1831431" y="5748900"/>
            <a:ext cx="3356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WhatsApp Community Chat</a:t>
            </a:r>
          </a:p>
        </p:txBody>
      </p:sp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AF8E733-88F7-F59B-32C9-DD48876F98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62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D4BEF-62A2-BD00-261E-C83D3508E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C5095-2DAE-D10A-D526-17045D56F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Human Brain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22D6E98E-9E27-3790-5CE3-051287468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A74010AB-7600-5749-9229-5A91D9FBA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1026" name="Picture 2" descr="What Makes a Human Brain Unique | Scientific American">
            <a:extLst>
              <a:ext uri="{FF2B5EF4-FFF2-40B4-BE49-F238E27FC236}">
                <a16:creationId xmlns:a16="http://schemas.microsoft.com/office/drawing/2014/main" id="{830A6325-8541-359E-05CD-8B6F48523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999008"/>
            <a:ext cx="6858000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1519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D16D7-023E-3363-7CE7-1E61759F0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A3BF4-6694-012E-B037-40AB6D4D2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Biological Neurons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4E742C4E-EEF2-A302-CA3C-1EA835C94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2142B3F7-40F7-0F49-909D-B9D877393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07F4590-9B89-9A93-5B2A-5812D189C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86 billion neurons</a:t>
            </a:r>
          </a:p>
          <a:p>
            <a:r>
              <a:rPr lang="en-GB" dirty="0"/>
              <a:t>Trillions of connections (synapses)</a:t>
            </a:r>
          </a:p>
          <a:p>
            <a:r>
              <a:rPr lang="en-GB" dirty="0"/>
              <a:t>A developing foetus creates 250,000 neurons per minute</a:t>
            </a:r>
          </a:p>
          <a:p>
            <a:r>
              <a:rPr lang="en-GB" dirty="0"/>
              <a:t>Each neuron is connected to roughly 1000 other neurons</a:t>
            </a:r>
          </a:p>
        </p:txBody>
      </p:sp>
    </p:spTree>
    <p:extLst>
      <p:ext uri="{BB962C8B-B14F-4D97-AF65-F5344CB8AC3E}">
        <p14:creationId xmlns:p14="http://schemas.microsoft.com/office/powerpoint/2010/main" val="4135589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1596B-D116-CB3E-4B70-A7CE58E6D4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7ACD5-578B-1949-21C1-56C2A704C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Biological Neurons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3465B2E8-3F1E-E8A1-0CC6-E6F61FA6C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68EB3FCC-4D76-D83C-D708-2E3665DEA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979C2DDF-2DEF-7D1A-988D-0F2A89162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0851" y="1825236"/>
            <a:ext cx="6210298" cy="4285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784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1D24BC-6F86-2886-54C3-C012D0871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6958C-20E7-8513-0740-A0FCBA100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Perceptron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3242270A-F977-D570-01A4-5A8E64A65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F8B9EEE0-CD1A-CA93-0348-EBF7E87387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F323E-E102-7994-5B2F-18D492A00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r>
              <a:rPr lang="en-GB" dirty="0"/>
              <a:t>The most basic neural network</a:t>
            </a:r>
          </a:p>
        </p:txBody>
      </p:sp>
      <p:pic>
        <p:nvPicPr>
          <p:cNvPr id="5" name="Picture 8">
            <a:extLst>
              <a:ext uri="{FF2B5EF4-FFF2-40B4-BE49-F238E27FC236}">
                <a16:creationId xmlns:a16="http://schemas.microsoft.com/office/drawing/2014/main" id="{4EB8C60B-1702-07D7-311D-4ADE85284B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" t="6971" r="3254" b="6413"/>
          <a:stretch/>
        </p:blipFill>
        <p:spPr bwMode="auto">
          <a:xfrm>
            <a:off x="647699" y="2718486"/>
            <a:ext cx="5062652" cy="3188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Perceptron 101: The building blocks of a neural network | by matthew weaver  | AI Mind">
            <a:extLst>
              <a:ext uri="{FF2B5EF4-FFF2-40B4-BE49-F238E27FC236}">
                <a16:creationId xmlns:a16="http://schemas.microsoft.com/office/drawing/2014/main" id="{3AF04D6A-6D64-9CF1-78E2-29269B1364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832" y="2927420"/>
            <a:ext cx="5139694" cy="2231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9760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F3238-95F2-96CE-E183-D17D85F67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B2CFA-ED0A-8FDD-BB28-1A606AD5B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Forward Propagation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A1883284-29A7-B9E3-D722-CDB456F14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8EDF444-0700-E35E-BB65-F20A4B1D3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8" name="Picture 2" descr="Perceptron 101: The building blocks of a neural network | by matthew weaver  | AI Mind">
            <a:extLst>
              <a:ext uri="{FF2B5EF4-FFF2-40B4-BE49-F238E27FC236}">
                <a16:creationId xmlns:a16="http://schemas.microsoft.com/office/drawing/2014/main" id="{905DF176-E7F4-8E33-E4BF-952B08925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068" y="2028825"/>
            <a:ext cx="8481863" cy="3683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5103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DEEF0-E158-CF23-B371-973823253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2BC6F-F056-BDD3-5500-8B622F3C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Multilayer Perceptron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5349ACF0-5607-176C-F83E-A6B1F9015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214F8A76-3E81-0C71-B3F3-29C2BEE064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A2B9C-FA96-5F0E-2ECD-B74A8E4CA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r>
              <a:rPr lang="en-GB" dirty="0"/>
              <a:t>Combining multiple perceptrons together</a:t>
            </a:r>
          </a:p>
        </p:txBody>
      </p:sp>
    </p:spTree>
    <p:extLst>
      <p:ext uri="{BB962C8B-B14F-4D97-AF65-F5344CB8AC3E}">
        <p14:creationId xmlns:p14="http://schemas.microsoft.com/office/powerpoint/2010/main" val="1359820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7D56C-9F6F-B179-27A3-20AF6D736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0447C-9C75-E1CA-2026-6E0ECB27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Activation Functions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3FA62AEE-FAB2-B4D8-F9D9-5E4D465DC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BFC0B5B7-BB39-2FFD-2679-23AA265B98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11266" name="Picture 2" descr="Why is the activation function important in a deep learning model? | by  Harshal Dharpure | Medium">
            <a:extLst>
              <a:ext uri="{FF2B5EF4-FFF2-40B4-BE49-F238E27FC236}">
                <a16:creationId xmlns:a16="http://schemas.microsoft.com/office/drawing/2014/main" id="{DDB714F1-4352-DAC5-B26B-FA480BF72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7221" y="2028825"/>
            <a:ext cx="5358493" cy="3592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2039910"/>
      </p:ext>
    </p:extLst>
  </p:cSld>
  <p:clrMapOvr>
    <a:masterClrMapping/>
  </p:clrMapOvr>
</p:sld>
</file>

<file path=ppt/theme/theme1.xml><?xml version="1.0" encoding="utf-8"?>
<a:theme xmlns:a="http://schemas.openxmlformats.org/drawingml/2006/main" name="TribuneVTI">
  <a:themeElements>
    <a:clrScheme name="AnalogousFromDarkSeedLeftStep">
      <a:dk1>
        <a:srgbClr val="000000"/>
      </a:dk1>
      <a:lt1>
        <a:srgbClr val="FFFFFF"/>
      </a:lt1>
      <a:dk2>
        <a:srgbClr val="2F1D1B"/>
      </a:dk2>
      <a:lt2>
        <a:srgbClr val="F0F3F3"/>
      </a:lt2>
      <a:accent1>
        <a:srgbClr val="C3594D"/>
      </a:accent1>
      <a:accent2>
        <a:srgbClr val="B13B60"/>
      </a:accent2>
      <a:accent3>
        <a:srgbClr val="C34DA3"/>
      </a:accent3>
      <a:accent4>
        <a:srgbClr val="A03BB1"/>
      </a:accent4>
      <a:accent5>
        <a:srgbClr val="804DC3"/>
      </a:accent5>
      <a:accent6>
        <a:srgbClr val="4341B4"/>
      </a:accent6>
      <a:hlink>
        <a:srgbClr val="8C3FBF"/>
      </a:hlink>
      <a:folHlink>
        <a:srgbClr val="7F7F7F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4803</TotalTime>
  <Words>378</Words>
  <Application>Microsoft Macintosh PowerPoint</Application>
  <PresentationFormat>Widescreen</PresentationFormat>
  <Paragraphs>105</Paragraphs>
  <Slides>29</Slides>
  <Notes>29</Notes>
  <HiddenSlides>5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Amasis MT Pro Medium</vt:lpstr>
      <vt:lpstr>Aptos</vt:lpstr>
      <vt:lpstr>Arial</vt:lpstr>
      <vt:lpstr>Calibri</vt:lpstr>
      <vt:lpstr>Univers</vt:lpstr>
      <vt:lpstr>Univers Light</vt:lpstr>
      <vt:lpstr>TribuneVTI</vt:lpstr>
      <vt:lpstr>AI Workshop 3: Neural Networks (Online)  Saturday 1st March 2025</vt:lpstr>
      <vt:lpstr>Learning Objectives</vt:lpstr>
      <vt:lpstr>The Human Brain</vt:lpstr>
      <vt:lpstr>Biological Neurons</vt:lpstr>
      <vt:lpstr>Biological Neurons</vt:lpstr>
      <vt:lpstr>Perceptron</vt:lpstr>
      <vt:lpstr>Forward Propagation</vt:lpstr>
      <vt:lpstr>Multilayer Perceptron</vt:lpstr>
      <vt:lpstr>Activation Functions</vt:lpstr>
      <vt:lpstr>Neural Networks</vt:lpstr>
      <vt:lpstr>Multiple Output Neurons</vt:lpstr>
      <vt:lpstr>Backward Propagation</vt:lpstr>
      <vt:lpstr>Backward Propagation</vt:lpstr>
      <vt:lpstr>Visualising Gradient Descent</vt:lpstr>
      <vt:lpstr>Gradient Descent</vt:lpstr>
      <vt:lpstr>Types of Gradient Descent</vt:lpstr>
      <vt:lpstr>Local vs Global Minimums</vt:lpstr>
      <vt:lpstr>Learning Rate</vt:lpstr>
      <vt:lpstr>Loss Functions</vt:lpstr>
      <vt:lpstr>Building a Neural Network</vt:lpstr>
      <vt:lpstr>Building a Neural Network</vt:lpstr>
      <vt:lpstr>Problems?</vt:lpstr>
      <vt:lpstr>Problems?</vt:lpstr>
      <vt:lpstr>Problems?</vt:lpstr>
      <vt:lpstr>Images</vt:lpstr>
      <vt:lpstr>Convolutional Neural Networks</vt:lpstr>
      <vt:lpstr>Simulating the Brain?</vt:lpstr>
      <vt:lpstr>PowerPoint Presentation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Omar Choudhry</dc:creator>
  <cp:lastModifiedBy>Omar Choudhry</cp:lastModifiedBy>
  <cp:revision>2</cp:revision>
  <dcterms:created xsi:type="dcterms:W3CDTF">2024-12-31T01:52:55Z</dcterms:created>
  <dcterms:modified xsi:type="dcterms:W3CDTF">2025-02-27T10:19:07Z</dcterms:modified>
</cp:coreProperties>
</file>

<file path=docProps/thumbnail.jpeg>
</file>